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charts/style1.xml" ContentType="application/vnd.ms-office.chart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2" r:id="rId4"/>
    <p:sldId id="257" r:id="rId5"/>
    <p:sldId id="267" r:id="rId6"/>
    <p:sldId id="268" r:id="rId7"/>
    <p:sldId id="258" r:id="rId8"/>
    <p:sldId id="269" r:id="rId9"/>
    <p:sldId id="263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>
      <p:cViewPr>
        <p:scale>
          <a:sx n="75" d="100"/>
          <a:sy n="75" d="100"/>
        </p:scale>
        <p:origin x="-1032" y="-450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3072" y="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Прочее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0%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83-46A2-8834-AEAF2B1F04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Промышленность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 formatCode="0%">
                  <c:v>0.22000000000000003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B83-46A2-8834-AEAF2B1F04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Торговля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 formatCode="0%">
                  <c:v>0.14000000000000001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B83-46A2-8834-AEAF2B1F043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Транспорт </c:v>
                </c:pt>
              </c:strCache>
            </c:strRef>
          </c:tx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 formatCode="0%">
                  <c:v>7.0000000000000021E-2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Строительство </c:v>
                </c:pt>
              </c:strCache>
            </c:strRef>
          </c:tx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 formatCode="0%">
                  <c:v>6.0000000000000012E-2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Сельское хозяйство</c:v>
                </c:pt>
              </c:strCache>
            </c:strRef>
          </c:tx>
          <c:cat>
            <c:strRef>
              <c:f>Sheet1!$A$2:$A$5</c:f>
              <c:strCache>
                <c:ptCount val="1"/>
                <c:pt idx="0">
                  <c:v>2011-2015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 formatCode="0%">
                  <c:v>1.0000000000000002E-2</c:v>
                </c:pt>
              </c:numCache>
            </c:numRef>
          </c:val>
        </c:ser>
        <c:gapWidth val="219"/>
        <c:overlap val="-27"/>
        <c:axId val="152206720"/>
        <c:axId val="152221568"/>
      </c:barChart>
      <c:catAx>
        <c:axId val="152206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221568"/>
        <c:crosses val="autoZero"/>
        <c:auto val="1"/>
        <c:lblAlgn val="ctr"/>
        <c:lblOffset val="100"/>
      </c:catAx>
      <c:valAx>
        <c:axId val="15222156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20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/>
      <dgm:t>
        <a:bodyPr/>
        <a:lstStyle/>
        <a:p>
          <a:pPr algn="l" defTabSz="914400">
            <a:buNone/>
          </a:pPr>
          <a:r>
            <a:rPr lang="ru-RU" sz="1800" b="1" i="0" dirty="0" smtClean="0"/>
            <a:t>География экспорта</a:t>
          </a:r>
          <a:endParaRPr lang="ru-RU" sz="1800" b="0" i="0" noProof="0" dirty="0">
            <a:latin typeface="Corbel"/>
            <a:ea typeface="+mn-ea"/>
            <a:cs typeface="+mn-cs"/>
          </a:endParaRPr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ru-RU" noProof="0" dirty="0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ru-RU" noProof="0" dirty="0"/>
        </a:p>
      </dgm:t>
    </dgm:pt>
    <dgm:pt modelId="{C111C18A-FD96-4E63-821A-54D70D8DC65F}">
      <dgm:prSet phldrT="[Text]"/>
      <dgm:spPr/>
      <dgm:t>
        <a:bodyPr/>
        <a:lstStyle/>
        <a:p>
          <a:pPr algn="l" defTabSz="914400">
            <a:buNone/>
          </a:pPr>
          <a:r>
            <a:rPr lang="ru-RU" sz="1800" b="0" i="0" dirty="0" smtClean="0"/>
            <a:t>страны ЕС — 56% </a:t>
          </a:r>
          <a:endParaRPr lang="ru-RU" sz="1800" b="0" i="0" noProof="0" dirty="0">
            <a:latin typeface="Corbel"/>
            <a:ea typeface="+mn-ea"/>
            <a:cs typeface="+mn-cs"/>
          </a:endParaRPr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ru-RU" noProof="0" dirty="0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ru-RU" noProof="0" dirty="0"/>
        </a:p>
      </dgm:t>
    </dgm:pt>
    <dgm:pt modelId="{3C67E77D-62FA-499D-B5E6-E79A091C5267}">
      <dgm:prSet phldrT="[Text]"/>
      <dgm:spPr/>
      <dgm:t>
        <a:bodyPr/>
        <a:lstStyle/>
        <a:p>
          <a:pPr algn="l" defTabSz="914400">
            <a:buNone/>
          </a:pPr>
          <a:r>
            <a:rPr lang="ru-RU" sz="1800" b="1" i="0" dirty="0" smtClean="0"/>
            <a:t>География импорта</a:t>
          </a:r>
          <a:endParaRPr lang="ru-RU" sz="1800" b="0" i="0" noProof="0" dirty="0">
            <a:latin typeface="Corbel"/>
            <a:ea typeface="+mn-ea"/>
            <a:cs typeface="+mn-cs"/>
          </a:endParaRPr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ru-RU" noProof="0" dirty="0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ru-RU" noProof="0" dirty="0"/>
        </a:p>
      </dgm:t>
    </dgm:pt>
    <dgm:pt modelId="{D6510970-8F9C-4B45-A0F3-6ACB9AA76D40}">
      <dgm:prSet phldrT="[Text]"/>
      <dgm:spPr/>
      <dgm:t>
        <a:bodyPr/>
        <a:lstStyle/>
        <a:p>
          <a:pPr algn="l" defTabSz="914400">
            <a:buNone/>
          </a:pPr>
          <a:r>
            <a:rPr lang="ru-RU" sz="1800" b="0" i="0" dirty="0" smtClean="0"/>
            <a:t>страны ЕС — 53%</a:t>
          </a:r>
          <a:endParaRPr lang="ru-RU" sz="1800" b="0" i="0" noProof="0" dirty="0">
            <a:latin typeface="Corbel"/>
            <a:ea typeface="+mn-ea"/>
            <a:cs typeface="+mn-cs"/>
          </a:endParaRPr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ru-RU" noProof="0" dirty="0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ru-RU" noProof="0" dirty="0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DD881E-A532-414B-870C-8ADE2076F78C}" type="pres">
      <dgm:prSet presAssocID="{477D14C5-CED9-4CFC-B338-DFB0C8090B9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F6E02-AD43-4E7A-935B-DDF5D6C74800}" type="pres">
      <dgm:prSet presAssocID="{477D14C5-CED9-4CFC-B338-DFB0C8090B9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03336-F3DE-4B3A-BCF4-0F68C23AC2BB}" type="pres">
      <dgm:prSet presAssocID="{3C67E77D-62FA-499D-B5E6-E79A091C526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956A5-ADC8-4959-B856-589B9D9B9635}" type="pres">
      <dgm:prSet presAssocID="{3C67E77D-62FA-499D-B5E6-E79A091C526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80D369CF-62F1-4541-AEE2-AB29E5A204FB}" type="presOf" srcId="{3C67E77D-62FA-499D-B5E6-E79A091C5267}" destId="{81203336-F3DE-4B3A-BCF4-0F68C23AC2BB}" srcOrd="0" destOrd="0" presId="urn:microsoft.com/office/officeart/2005/8/layout/vList2"/>
    <dgm:cxn modelId="{AB09493F-37CB-481D-BE1C-7A521AC3963B}" type="presOf" srcId="{477D14C5-CED9-4CFC-B338-DFB0C8090B9F}" destId="{A9DD881E-A532-414B-870C-8ADE2076F78C}" srcOrd="0" destOrd="0" presId="urn:microsoft.com/office/officeart/2005/8/layout/vList2"/>
    <dgm:cxn modelId="{E2EE33AC-3CDB-41AB-99D0-EE89822B0377}" type="presOf" srcId="{90119837-5B71-4D44-BB01-DB0B084933C8}" destId="{ED5DCCC5-BCA8-4491-AA37-BAF153ECA184}" srcOrd="0" destOrd="0" presId="urn:microsoft.com/office/officeart/2005/8/layout/vList2"/>
    <dgm:cxn modelId="{44946EF3-425E-42C8-A6FB-ABA83804B586}" type="presOf" srcId="{D6510970-8F9C-4B45-A0F3-6ACB9AA76D40}" destId="{782956A5-ADC8-4959-B856-589B9D9B9635}" srcOrd="0" destOrd="0" presId="urn:microsoft.com/office/officeart/2005/8/layout/vList2"/>
    <dgm:cxn modelId="{87AD0085-41E8-4E29-BBED-9D1036577237}" type="presOf" srcId="{C111C18A-FD96-4E63-821A-54D70D8DC65F}" destId="{CD5F6E02-AD43-4E7A-935B-DDF5D6C74800}" srcOrd="0" destOrd="0" presId="urn:microsoft.com/office/officeart/2005/8/layout/vList2"/>
    <dgm:cxn modelId="{8ED8745E-70AE-4940-BBB9-FB6376BDA0D9}" type="presParOf" srcId="{ED5DCCC5-BCA8-4491-AA37-BAF153ECA184}" destId="{A9DD881E-A532-414B-870C-8ADE2076F78C}" srcOrd="0" destOrd="0" presId="urn:microsoft.com/office/officeart/2005/8/layout/vList2"/>
    <dgm:cxn modelId="{31CF7A1A-6E4D-4D10-861C-4FF0D37EB7F8}" type="presParOf" srcId="{ED5DCCC5-BCA8-4491-AA37-BAF153ECA184}" destId="{CD5F6E02-AD43-4E7A-935B-DDF5D6C74800}" srcOrd="1" destOrd="0" presId="urn:microsoft.com/office/officeart/2005/8/layout/vList2"/>
    <dgm:cxn modelId="{9126909B-F016-45D1-8092-6C3135AB4C8A}" type="presParOf" srcId="{ED5DCCC5-BCA8-4491-AA37-BAF153ECA184}" destId="{81203336-F3DE-4B3A-BCF4-0F68C23AC2BB}" srcOrd="2" destOrd="0" presId="urn:microsoft.com/office/officeart/2005/8/layout/vList2"/>
    <dgm:cxn modelId="{730D2F2D-B4CA-4D4B-834E-CF6050C80AD0}" type="presParOf" srcId="{ED5DCCC5-BCA8-4491-AA37-BAF153ECA184}" destId="{782956A5-ADC8-4959-B856-589B9D9B963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49019"/>
          <a:ext cx="4419599" cy="1471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b="1" i="0" kern="1200" dirty="0" smtClean="0"/>
            <a:t>География экспорта</a:t>
          </a:r>
          <a:endParaRPr lang="ru-RU" sz="3700" b="0" i="0" kern="1200" noProof="0" dirty="0">
            <a:latin typeface="Corbel"/>
            <a:ea typeface="+mn-ea"/>
            <a:cs typeface="+mn-cs"/>
          </a:endParaRPr>
        </a:p>
      </dsp:txBody>
      <dsp:txXfrm>
        <a:off x="0" y="49019"/>
        <a:ext cx="4419599" cy="1471860"/>
      </dsp:txXfrm>
    </dsp:sp>
    <dsp:sp modelId="{CD5F6E02-AD43-4E7A-935B-DDF5D6C74800}">
      <dsp:nvSpPr>
        <dsp:cNvPr id="0" name=""/>
        <dsp:cNvSpPr/>
      </dsp:nvSpPr>
      <dsp:spPr>
        <a:xfrm>
          <a:off x="0" y="1520880"/>
          <a:ext cx="4419599" cy="612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46990" rIns="263144" bIns="46990" numCol="1" spcCol="1270" anchor="t" anchorCtr="0">
          <a:noAutofit/>
        </a:bodyPr>
        <a:lstStyle/>
        <a:p>
          <a:pPr marL="285750" lvl="1" indent="-285750" algn="l" defTabSz="914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900" b="0" i="0" kern="1200" dirty="0" smtClean="0"/>
            <a:t>страны ЕС — 56% </a:t>
          </a:r>
          <a:endParaRPr lang="ru-RU" sz="2900" b="0" i="0" kern="1200" noProof="0" dirty="0">
            <a:latin typeface="Corbel"/>
            <a:ea typeface="+mn-ea"/>
            <a:cs typeface="+mn-cs"/>
          </a:endParaRPr>
        </a:p>
      </dsp:txBody>
      <dsp:txXfrm>
        <a:off x="0" y="1520880"/>
        <a:ext cx="4419599" cy="612719"/>
      </dsp:txXfrm>
    </dsp:sp>
    <dsp:sp modelId="{81203336-F3DE-4B3A-BCF4-0F68C23AC2BB}">
      <dsp:nvSpPr>
        <dsp:cNvPr id="0" name=""/>
        <dsp:cNvSpPr/>
      </dsp:nvSpPr>
      <dsp:spPr>
        <a:xfrm>
          <a:off x="0" y="2133599"/>
          <a:ext cx="4419599" cy="1471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b="1" i="0" kern="1200" dirty="0" smtClean="0"/>
            <a:t>География импорта</a:t>
          </a:r>
          <a:endParaRPr lang="ru-RU" sz="3700" b="0" i="0" kern="1200" noProof="0" dirty="0">
            <a:latin typeface="Corbel"/>
            <a:ea typeface="+mn-ea"/>
            <a:cs typeface="+mn-cs"/>
          </a:endParaRPr>
        </a:p>
      </dsp:txBody>
      <dsp:txXfrm>
        <a:off x="0" y="2133599"/>
        <a:ext cx="4419599" cy="1471860"/>
      </dsp:txXfrm>
    </dsp:sp>
    <dsp:sp modelId="{782956A5-ADC8-4959-B856-589B9D9B9635}">
      <dsp:nvSpPr>
        <dsp:cNvPr id="0" name=""/>
        <dsp:cNvSpPr/>
      </dsp:nvSpPr>
      <dsp:spPr>
        <a:xfrm>
          <a:off x="0" y="3605460"/>
          <a:ext cx="4419599" cy="612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46990" rIns="263144" bIns="46990" numCol="1" spcCol="1270" anchor="t" anchorCtr="0">
          <a:noAutofit/>
        </a:bodyPr>
        <a:lstStyle/>
        <a:p>
          <a:pPr marL="285750" lvl="1" indent="-285750" algn="l" defTabSz="914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900" b="0" i="0" kern="1200" dirty="0" smtClean="0"/>
            <a:t>страны ЕС — 53%</a:t>
          </a:r>
          <a:endParaRPr lang="ru-RU" sz="2900" b="0" i="0" kern="1200" noProof="0" dirty="0">
            <a:latin typeface="Corbel"/>
            <a:ea typeface="+mn-ea"/>
            <a:cs typeface="+mn-cs"/>
          </a:endParaRPr>
        </a:p>
      </dsp:txBody>
      <dsp:txXfrm>
        <a:off x="0" y="3605460"/>
        <a:ext cx="4419599" cy="612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ru-RU"/>
              <a:pPr/>
              <a:t>16.12.2016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ru-RU"/>
              <a:pPr/>
              <a:t>16.12.2016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Образец текста</a:t>
            </a:r>
          </a:p>
          <a:p>
            <a:pPr lvl="1"/>
            <a:r>
              <a:rPr/>
              <a:t>Второй уровень</a:t>
            </a:r>
          </a:p>
          <a:p>
            <a:pPr lvl="2"/>
            <a:r>
              <a:rPr/>
              <a:t>Третий уровень</a:t>
            </a:r>
          </a:p>
          <a:p>
            <a:pPr lvl="3"/>
            <a:r>
              <a:rPr/>
              <a:t>Четвертый уровень</a:t>
            </a:r>
          </a:p>
          <a:p>
            <a:pPr lvl="4"/>
            <a:r>
              <a:rPr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9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Полилиния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7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Полилиния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8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9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Группа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Группа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Группа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Группа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Группа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Группа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Группа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Группа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Полилиния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Группа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Полилиния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Группа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Группа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Полилиния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Группа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Полилиния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ru-RU" noProof="0" smtClean="0"/>
              <a:pPr/>
              <a:t>16.12.2016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dirty="0" smtClean="0">
                <a:latin typeface="Consolas"/>
              </a:rPr>
              <a:t>Экономическое развитие Великобритании </a:t>
            </a:r>
            <a:endParaRPr lang="ru-RU" sz="54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spcBef>
                <a:spcPts val="0"/>
              </a:spcBef>
              <a:buNone/>
            </a:pPr>
            <a:r>
              <a:rPr lang="ru-RU" dirty="0" smtClean="0"/>
              <a:t>Подготовил: студент группы Нин-31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ru-RU" dirty="0" smtClean="0"/>
              <a:t>                             Галимов Артур </a:t>
            </a:r>
            <a:endParaRPr lang="ru-RU" b="0" i="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781" y="1340768"/>
            <a:ext cx="619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</a:t>
            </a:r>
            <a:r>
              <a:rPr lang="ru-RU" dirty="0" smtClean="0"/>
              <a:t>лощадь - </a:t>
            </a:r>
            <a:r>
              <a:rPr lang="ru-RU" dirty="0" smtClean="0"/>
              <a:t>244,7 тыс. кв. </a:t>
            </a:r>
            <a:r>
              <a:rPr lang="ru-RU" dirty="0" smtClean="0"/>
              <a:t>км</a:t>
            </a:r>
          </a:p>
          <a:p>
            <a:r>
              <a:rPr lang="ru-RU" dirty="0" smtClean="0"/>
              <a:t>Под </a:t>
            </a:r>
            <a:r>
              <a:rPr lang="ru-RU" dirty="0" smtClean="0"/>
              <a:t>контролем Великобритании остаются 15 зависимых территорий с населением менее 200 тыс. человек, в основном маленькие острова в Атлантическом океане.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9756" y="188640"/>
            <a:ext cx="19623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Введение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2084" y="3284984"/>
            <a:ext cx="803704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Население Великобритании</a:t>
            </a:r>
          </a:p>
          <a:p>
            <a:r>
              <a:rPr lang="ru-RU" dirty="0" smtClean="0"/>
              <a:t>61,4 </a:t>
            </a:r>
            <a:r>
              <a:rPr lang="ru-RU" dirty="0" err="1" smtClean="0"/>
              <a:t>млн</a:t>
            </a:r>
            <a:r>
              <a:rPr lang="ru-RU" dirty="0" smtClean="0"/>
              <a:t> </a:t>
            </a:r>
            <a:r>
              <a:rPr lang="ru-RU" dirty="0" smtClean="0"/>
              <a:t>человек, темпы </a:t>
            </a:r>
            <a:r>
              <a:rPr lang="ru-RU" dirty="0" smtClean="0"/>
              <a:t>его прироста в 2004- 2008 гг. составляли 0,6%. Ожидаемая продолжительность жизни высокая — 79,01 года (мужчины — 76,52 года, женщины — 81,63 года) (на июнь 2009 г.). Внешняя миграция положительная, так как приток превышает отток. Большая часть населения — англичане (80%), шотландцы — 15%, остальные — ирландцы, валлийцы (уэльсцы)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9190756" y="404664"/>
            <a:ext cx="1368152" cy="1152128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Уэльс</a:t>
            </a:r>
            <a:endParaRPr lang="ru-RU" sz="1600" dirty="0"/>
          </a:p>
        </p:txBody>
      </p:sp>
      <p:sp>
        <p:nvSpPr>
          <p:cNvPr id="6" name="Овал 5"/>
          <p:cNvSpPr/>
          <p:nvPr/>
        </p:nvSpPr>
        <p:spPr>
          <a:xfrm>
            <a:off x="9910836" y="1484784"/>
            <a:ext cx="1728192" cy="1152128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Шотландия</a:t>
            </a:r>
            <a:endParaRPr lang="ru-RU" sz="1600" dirty="0"/>
          </a:p>
        </p:txBody>
      </p:sp>
      <p:sp>
        <p:nvSpPr>
          <p:cNvPr id="7" name="Овал 6"/>
          <p:cNvSpPr/>
          <p:nvPr/>
        </p:nvSpPr>
        <p:spPr>
          <a:xfrm>
            <a:off x="8254652" y="1844824"/>
            <a:ext cx="1584176" cy="1152128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Северная Ирландия</a:t>
            </a:r>
            <a:endParaRPr lang="ru-RU" sz="1600" dirty="0"/>
          </a:p>
        </p:txBody>
      </p:sp>
      <p:sp>
        <p:nvSpPr>
          <p:cNvPr id="8" name="Овал 7"/>
          <p:cNvSpPr/>
          <p:nvPr/>
        </p:nvSpPr>
        <p:spPr>
          <a:xfrm>
            <a:off x="7750596" y="692696"/>
            <a:ext cx="1296144" cy="1152128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Англия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small" dirty="0" smtClean="0"/>
              <a:t>Отраслевая структура экономики Великобритании</a:t>
            </a:r>
            <a:endParaRPr lang="ru-RU" b="1" cap="small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701924" y="2276872"/>
            <a:ext cx="4248472" cy="1584176"/>
          </a:xfrm>
        </p:spPr>
        <p:txBody>
          <a:bodyPr/>
          <a:lstStyle/>
          <a:p>
            <a:r>
              <a:rPr lang="ru-RU" dirty="0" smtClean="0"/>
              <a:t>сельское хозяйство — 1,3%;</a:t>
            </a:r>
          </a:p>
          <a:p>
            <a:r>
              <a:rPr lang="ru-RU" dirty="0" smtClean="0"/>
              <a:t>промышленность — 24,2%;</a:t>
            </a:r>
          </a:p>
          <a:p>
            <a:r>
              <a:rPr lang="ru-RU" dirty="0" smtClean="0"/>
              <a:t>услуги — 74,5%.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73932" y="1772816"/>
            <a:ext cx="2245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Структура ВВП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1844" y="4293096"/>
            <a:ext cx="9721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Великобритании производится порядка 3,1% общемирового ВВП. В общемировом экспорте товаров и услуг доля Великобритании составляет 4,5%, а в импорте — 5,1 %.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Структура экономики Великобритании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75643083"/>
              </p:ext>
            </p:extLst>
          </p:nvPr>
        </p:nvGraphicFramePr>
        <p:xfrm>
          <a:off x="1522413" y="19050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Административно-территориальное деление Великобритании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9756" y="2132856"/>
            <a:ext cx="36461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Страна делится на 47 графств (7 муниципальных графств, 26 округов, 9 районов и 3 островные территории). Столица — Лондон. Другие крупные города: Бирмингем, Лидс, Ливерпуль, Глазго.</a:t>
            </a:r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9" name="Picture 3" descr="C:\Users\Лера\Desktop\Скриншот 10-11-2016 21384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2164" y="1844824"/>
            <a:ext cx="7646988" cy="3905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13892" y="188640"/>
            <a:ext cx="948387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Налогово-бюджетная сфера Великобритании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7868" y="1340768"/>
            <a:ext cx="92170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Бюджет дефицитен.</a:t>
            </a:r>
          </a:p>
          <a:p>
            <a:r>
              <a:rPr lang="ru-RU" dirty="0" smtClean="0"/>
              <a:t>Доходы в 2008 г. составили 1,107 трлн. долл., расходы в том же году — 1,242 </a:t>
            </a:r>
            <a:r>
              <a:rPr lang="ru-RU" dirty="0" err="1" smtClean="0"/>
              <a:t>трлн</a:t>
            </a:r>
            <a:r>
              <a:rPr lang="ru-RU" dirty="0" smtClean="0"/>
              <a:t> долл.</a:t>
            </a:r>
          </a:p>
          <a:p>
            <a:r>
              <a:rPr lang="ru-RU" dirty="0" smtClean="0"/>
              <a:t>Государственный долг — 47,2% ВВП.</a:t>
            </a:r>
          </a:p>
          <a:p>
            <a:r>
              <a:rPr lang="ru-RU" dirty="0" smtClean="0"/>
              <a:t>Налоги в Великобритании в 80-е годы были значительно снижены, особенно налоги на прибыль. Корпоративный налог на прибыль крупных предприятий был снижен в январе 2008 г. с 30 до 28%. Подоходное налогообложение носит прогрессивный характер, в настоящее время сохраняются две ставки: 20% (снижено с 22% в апреле 2008 г.) и 40% (очень высокие доходы). Ставка в 10% была ликвидирована. В апреле 2010 г. планируется внедрить новую, более высокую ставку для больших доходов: 45%. Стандартная ставка НДС должна быть снижена с 17,5 до 15% до конца 2009 г. Акцизы на табак и алкоголь — одни из самых высоких в Западной Европе.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477509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small" dirty="0" smtClean="0"/>
              <a:t>Внешнеэкономические связи Великобритании</a:t>
            </a:r>
            <a:endParaRPr lang="ru-RU" b="1" cap="small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457927129"/>
              </p:ext>
            </p:extLst>
          </p:nvPr>
        </p:nvGraphicFramePr>
        <p:xfrm>
          <a:off x="1522413" y="1905000"/>
          <a:ext cx="441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2511893" cy="1812032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sz="1800" dirty="0" smtClean="0"/>
              <a:t>Германия — 12%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sz="1800" dirty="0" smtClean="0"/>
              <a:t> Франция — 10%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sz="1800" dirty="0" smtClean="0"/>
              <a:t>Нидерланды — 8%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sz="1800" dirty="0" smtClean="0"/>
              <a:t> США — 12%</a:t>
            </a:r>
            <a:endParaRPr lang="ru-RU" sz="1800" b="0" i="0" dirty="0">
              <a:solidFill>
                <a:schemeClr val="tx1"/>
              </a:solidFill>
              <a:latin typeface="Corbel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8428" y="4077072"/>
            <a:ext cx="2448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dirty="0" smtClean="0"/>
              <a:t>Германия — 14%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dirty="0" smtClean="0"/>
              <a:t> Франция — 10%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dirty="0" smtClean="0"/>
              <a:t>Нидерланды — 7% 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dirty="0" smtClean="0"/>
              <a:t>Ирландия — 5%</a:t>
            </a:r>
          </a:p>
          <a:p>
            <a:pPr>
              <a:buClr>
                <a:schemeClr val="tx1"/>
              </a:buClr>
              <a:buFont typeface="Wingdings"/>
              <a:buChar char="§"/>
            </a:pPr>
            <a:r>
              <a:rPr lang="ru-RU" dirty="0" smtClean="0"/>
              <a:t> США — 13%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58708" y="1916832"/>
            <a:ext cx="28303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Импорт состоял из промышленных товаров (около 50% импорта), продукции машиностроения, продовольствия.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7908" y="332656"/>
            <a:ext cx="9143998" cy="1656184"/>
          </a:xfrm>
        </p:spPr>
        <p:txBody>
          <a:bodyPr/>
          <a:lstStyle/>
          <a:p>
            <a:r>
              <a:rPr lang="ru-RU" b="1" cap="small" dirty="0" smtClean="0"/>
              <a:t/>
            </a:r>
            <a:br>
              <a:rPr lang="ru-RU" b="1" cap="small" dirty="0" smtClean="0"/>
            </a:br>
            <a:r>
              <a:rPr lang="ru-RU" b="1" cap="small" dirty="0" smtClean="0"/>
              <a:t/>
            </a:r>
            <a:br>
              <a:rPr lang="ru-RU" b="1" cap="small" dirty="0" smtClean="0"/>
            </a:br>
            <a:r>
              <a:rPr lang="ru-RU" b="1" cap="small" dirty="0" smtClean="0"/>
              <a:t/>
            </a:r>
            <a:br>
              <a:rPr lang="ru-RU" b="1" cap="small" dirty="0" smtClean="0"/>
            </a:br>
            <a:r>
              <a:rPr lang="ru-RU" b="1" cap="small" dirty="0" smtClean="0"/>
              <a:t/>
            </a:r>
            <a:br>
              <a:rPr lang="ru-RU" b="1" cap="small" dirty="0" smtClean="0"/>
            </a:br>
            <a:r>
              <a:rPr lang="ru-RU" b="1" cap="small" dirty="0" smtClean="0"/>
              <a:t/>
            </a:r>
            <a:br>
              <a:rPr lang="ru-RU" b="1" cap="small" dirty="0" smtClean="0"/>
            </a:br>
            <a:r>
              <a:rPr lang="ru-RU" b="1" cap="small" dirty="0" smtClean="0"/>
              <a:t>Крупнейшие ТНК, малые и средние предприятия Великобритании</a:t>
            </a:r>
            <a:br>
              <a:rPr lang="ru-RU" b="1" cap="small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9756" y="1772816"/>
            <a:ext cx="4176464" cy="43924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Развитие малых и средних предприятий в Великобритании в последние годы стимулируется государством, для них предоставляются различные налоговые льготы. Уровень развития малого и среднего предпринимательства в Великобритании находится на среднем уровне в ЕС. Так, в расчете на тысячу жителей в Великобритании 46 малых и средних предприятий (общий уровень по ЕС — 45). Вместе с тем их доля в ВВП не очень значительна (50-53%).</a:t>
            </a:r>
          </a:p>
          <a:p>
            <a:r>
              <a:rPr lang="ru-RU" dirty="0" smtClean="0"/>
              <a:t>Британские компании являются очень крупными, и в списке 500 крупнейших компаний мира на 2007 г. их 33. Серьезная цифра, если учесть, что итальянских в этом списке — всего 10.</a:t>
            </a:r>
          </a:p>
          <a:p>
            <a:r>
              <a:rPr lang="ru-RU" dirty="0" smtClean="0"/>
              <a:t>Крупнейшие компании Великобритании, вошедшие в список </a:t>
            </a:r>
            <a:r>
              <a:rPr lang="ru-RU" dirty="0" err="1" smtClean="0"/>
              <a:t>Fortune</a:t>
            </a:r>
            <a:r>
              <a:rPr lang="ru-RU" dirty="0" smtClean="0"/>
              <a:t> Global 500 в 2013г.</a:t>
            </a:r>
            <a:endParaRPr lang="ru-RU" dirty="0"/>
          </a:p>
        </p:txBody>
      </p:sp>
      <p:pic>
        <p:nvPicPr>
          <p:cNvPr id="3074" name="Picture 2" descr="C:\Users\Лера\Desktop\Новая папк    а\Скриншот 10-11-2016 21595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4252" y="1844824"/>
            <a:ext cx="5936827" cy="41077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973041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_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361420C-9553-44A4-8E05-DF83120FC6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дизайном классной доски (широкоэкранный формат)</Template>
  <TotalTime>0</TotalTime>
  <Words>403</Words>
  <Application>Microsoft Office PowerPoint</Application>
  <PresentationFormat>Произвольный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Chalkboard_16x9</vt:lpstr>
      <vt:lpstr>Экономическое развитие Великобритании </vt:lpstr>
      <vt:lpstr>Слайд 2</vt:lpstr>
      <vt:lpstr>Отраслевая структура экономики Великобритании</vt:lpstr>
      <vt:lpstr>Структура экономики Великобритании</vt:lpstr>
      <vt:lpstr>Административно-территориальное деление Великобритании</vt:lpstr>
      <vt:lpstr>Слайд 6</vt:lpstr>
      <vt:lpstr>Внешнеэкономические связи Великобритании</vt:lpstr>
      <vt:lpstr>     Крупнейшие ТНК, малые и средние предприятия Великобритании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УчебныеПрезентации.рф</cp:keywords>
  <cp:lastModifiedBy/>
  <cp:revision>1</cp:revision>
  <dcterms:created xsi:type="dcterms:W3CDTF">2015-10-27T18:37:13Z</dcterms:created>
  <dcterms:modified xsi:type="dcterms:W3CDTF">2016-12-16T11:04:07Z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